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452" r:id="rId4"/>
    <p:sldId id="258" r:id="rId5"/>
    <p:sldId id="292" r:id="rId6"/>
    <p:sldId id="400" r:id="rId7"/>
    <p:sldId id="405" r:id="rId8"/>
    <p:sldId id="278" r:id="rId9"/>
    <p:sldId id="273" r:id="rId10"/>
    <p:sldId id="268" r:id="rId11"/>
    <p:sldId id="275" r:id="rId12"/>
    <p:sldId id="276" r:id="rId13"/>
    <p:sldId id="449" r:id="rId14"/>
    <p:sldId id="450" r:id="rId15"/>
    <p:sldId id="406" r:id="rId16"/>
    <p:sldId id="451" r:id="rId17"/>
    <p:sldId id="277" r:id="rId18"/>
    <p:sldId id="261" r:id="rId19"/>
    <p:sldId id="411" r:id="rId20"/>
    <p:sldId id="336" r:id="rId21"/>
    <p:sldId id="340" r:id="rId22"/>
    <p:sldId id="337" r:id="rId23"/>
    <p:sldId id="420" r:id="rId24"/>
    <p:sldId id="311" r:id="rId25"/>
    <p:sldId id="448" r:id="rId26"/>
    <p:sldId id="447" r:id="rId27"/>
    <p:sldId id="272" r:id="rId28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739"/>
  </p:normalViewPr>
  <p:slideViewPr>
    <p:cSldViewPr>
      <p:cViewPr varScale="1">
        <p:scale>
          <a:sx n="59" d="100"/>
          <a:sy n="59" d="100"/>
        </p:scale>
        <p:origin x="184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9D606A-D357-4517-AE53-4E5522957FE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A31EDF-1839-4A55-81A5-4DF9A2DB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6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3021D4-E5F9-4D54-94B3-DB312E387F9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471145-81DA-47D2-AE90-97FC272B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1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E1E3A7-5280-6C47-B252-871AD59D27F2}" type="slidenum">
              <a:rPr lang="da-DK"/>
              <a:pPr/>
              <a:t>5</a:t>
            </a:fld>
            <a:endParaRPr lang="da-DK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84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A17F9-C773-F147-88E9-957A4994093F}" type="datetime1">
              <a:rPr lang="en-GB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33935"/>
      </p:ext>
    </p:extLst>
  </p:cSld>
  <p:clrMapOvr>
    <a:masterClrMapping/>
  </p:clrMapOvr>
  <p:transition spd="slow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0EE5-5AC0-704E-A02B-D077ED1899B7}" type="datetime1">
              <a:rPr lang="en-GB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18728"/>
      </p:ext>
    </p:extLst>
  </p:cSld>
  <p:clrMapOvr>
    <a:masterClrMapping/>
  </p:clrMapOvr>
  <p:transition spd="slow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2067-9E06-324B-9AFB-02F763FB05E7}" type="datetime1">
              <a:rPr lang="en-GB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41401"/>
      </p:ext>
    </p:extLst>
  </p:cSld>
  <p:clrMapOvr>
    <a:masterClrMapping/>
  </p:clrMapOvr>
  <p:transition spd="slow">
    <p:cover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og fi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71B4-01D7-BF4F-8315-4993365E2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2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6301"/>
      </p:ext>
    </p:extLst>
  </p:cSld>
  <p:clrMapOvr>
    <a:masterClrMapping/>
  </p:clrMapOvr>
  <p:transition spd="slow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6CE94-009D-564B-8A3B-4F9580D6B45A}" type="datetime1">
              <a:rPr lang="en-GB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91223"/>
      </p:ext>
    </p:extLst>
  </p:cSld>
  <p:clrMapOvr>
    <a:masterClrMapping/>
  </p:clrMapOvr>
  <p:transition spd="slow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34AB-9C3F-EE4C-BBBE-EE6209B60940}" type="datetime1">
              <a:rPr lang="en-GB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55857"/>
      </p:ext>
    </p:extLst>
  </p:cSld>
  <p:clrMapOvr>
    <a:masterClrMapping/>
  </p:clrMapOvr>
  <p:transition spd="slow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95FF-61A4-D740-8D3D-290105EA0E8F}" type="datetime1">
              <a:rPr lang="en-GB" smtClean="0"/>
              <a:t>02/12/2022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136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03AB-3CAD-D74F-BE34-9B94E313BCAC}" type="datetime1">
              <a:rPr lang="en-GB" smtClean="0"/>
              <a:t>02/12/2022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35893"/>
      </p:ext>
    </p:extLst>
  </p:cSld>
  <p:clrMapOvr>
    <a:masterClrMapping/>
  </p:clrMapOvr>
  <p:transition spd="slow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E987-C171-474B-B081-594231F02E4B}" type="datetime1">
              <a:rPr lang="en-GB" smtClean="0"/>
              <a:t>02/12/2022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87402"/>
      </p:ext>
    </p:extLst>
  </p:cSld>
  <p:clrMapOvr>
    <a:masterClrMapping/>
  </p:clrMapOvr>
  <p:transition spd="slow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95FF-61A4-D740-8D3D-290105EA0E8F}" type="datetime1">
              <a:rPr lang="en-GB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8178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66A-3380-C245-8366-414C6B161E6B}" type="datetime1">
              <a:rPr lang="en-GB" smtClean="0"/>
              <a:t>02/12/2022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39103"/>
      </p:ext>
    </p:extLst>
  </p:cSld>
  <p:clrMapOvr>
    <a:masterClrMapping/>
  </p:clrMapOvr>
  <p:transition spd="slow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B0495FF-61A4-D740-8D3D-290105EA0E8F}" type="datetime1">
              <a:rPr lang="en-GB" smtClean="0"/>
              <a:t>02/12/2022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A2826-CE3D-4688-B6CE-FB1D7A35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59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 spd="slow">
    <p:cover dir="lu"/>
  </p:transition>
  <p:hf sldNum="0" hdr="0" ftr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4513228" TargetMode="External"/><Relationship Id="rId2" Type="http://schemas.openxmlformats.org/officeDocument/2006/relationships/hyperlink" Target="http://vimeo.com/584650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hyperlink" Target="https://www.youtube.com/watch?v=LwlXTAT8rL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2EK2bMgw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5588681" cy="2590800"/>
          </a:xfrm>
        </p:spPr>
        <p:txBody>
          <a:bodyPr>
            <a:noAutofit/>
          </a:bodyPr>
          <a:lstStyle/>
          <a:p>
            <a:pPr algn="ctr"/>
            <a:br>
              <a:rPr lang="en-GB" sz="2800" dirty="0"/>
            </a:br>
            <a:r>
              <a:rPr lang="en-GB" sz="2800" dirty="0" err="1"/>
              <a:t>Glocal</a:t>
            </a:r>
            <a:r>
              <a:rPr lang="en-GB" sz="2800" dirty="0"/>
              <a:t> Climate Workshop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Garba Diallo, Crossing Borders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2022</a:t>
            </a:r>
            <a:br>
              <a:rPr lang="en-US" sz="2800" dirty="0"/>
            </a:br>
            <a:br>
              <a:rPr lang="en-US" sz="28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Crossing Borders 2022						</a:t>
            </a:r>
            <a:fld id="{8264B8E6-C3AC-7148-807F-9FE81CFF48A6}" type="datetime1">
              <a:rPr lang="en-GB" sz="1600" smtClean="0"/>
              <a:pPr algn="ctr"/>
              <a:t>02/12/2022</a:t>
            </a:fld>
            <a:br>
              <a:rPr lang="en-US" sz="3600" dirty="0"/>
            </a:br>
            <a:r>
              <a:rPr lang="en-US" sz="2800" dirty="0"/>
              <a:t>Garba Diallo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5431-39B3-964D-A0A8-09A04F9F33C5}" type="datetime1">
              <a:rPr lang="en-GB" smtClean="0"/>
              <a:t>02/12/2022</a:t>
            </a:fld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2907337"/>
            <a:ext cx="5588681" cy="37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4305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7131C-395B-9D43-9161-80F65015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8"/>
            <a:ext cx="7772400" cy="1630362"/>
          </a:xfrm>
        </p:spPr>
        <p:txBody>
          <a:bodyPr>
            <a:normAutofit fontScale="90000"/>
          </a:bodyPr>
          <a:lstStyle/>
          <a:p>
            <a:pPr algn="ctr"/>
            <a:br>
              <a:rPr lang="en-GB" b="1" dirty="0"/>
            </a:br>
            <a:r>
              <a:rPr lang="en-GB" b="1" dirty="0"/>
              <a:t>The causes of Climate Change</a:t>
            </a:r>
            <a:br>
              <a:rPr lang="en-GB" b="1" dirty="0"/>
            </a:br>
            <a:r>
              <a:rPr lang="en-GB" sz="1800" dirty="0"/>
              <a:t>Global greenhouse gas emissions by country and economic sector 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240CFC-AB3F-444D-822A-57D2FAD21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2844800" cy="28829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F9C67-7449-8A4A-A143-4333E979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AEDB9-79DE-CE4D-9344-08867D13F13D}" type="datetime1">
              <a:rPr lang="en-GB" smtClean="0"/>
              <a:t>02/12/2022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0E8A4-1086-C044-9D89-D0474CF59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2819400" cy="2882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41A475-9BD5-7141-B06B-006B8D319380}"/>
              </a:ext>
            </a:extLst>
          </p:cNvPr>
          <p:cNvSpPr/>
          <p:nvPr/>
        </p:nvSpPr>
        <p:spPr>
          <a:xfrm>
            <a:off x="1143000" y="52451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 According to IPCC, it is highly likely that </a:t>
            </a:r>
            <a:r>
              <a:rPr lang="en-GB" b="1" dirty="0">
                <a:latin typeface="Calibri" panose="020F0502020204030204" pitchFamily="34" charset="0"/>
              </a:rPr>
              <a:t>human activity </a:t>
            </a:r>
            <a:r>
              <a:rPr lang="en-GB" dirty="0">
                <a:latin typeface="Calibri" panose="020F0502020204030204" pitchFamily="34" charset="0"/>
              </a:rPr>
              <a:t>is responsible for the warming  through </a:t>
            </a:r>
            <a:r>
              <a:rPr lang="en-GB" b="1" dirty="0">
                <a:latin typeface="Calibri" panose="020F0502020204030204" pitchFamily="34" charset="0"/>
              </a:rPr>
              <a:t>greenhouse gases especially carbon dioxide, </a:t>
            </a:r>
            <a:r>
              <a:rPr lang="en-GB" dirty="0">
                <a:latin typeface="Calibri" panose="020F0502020204030204" pitchFamily="34" charset="0"/>
              </a:rPr>
              <a:t>methane and ozone, amongst others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957258"/>
      </p:ext>
    </p:extLst>
  </p:cSld>
  <p:clrMapOvr>
    <a:masterClrMapping/>
  </p:clrMapOvr>
  <p:transition spd="slow">
    <p:cover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4EAA-4EDF-BE46-AC4F-E59EA10FE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Climate justice, rich nations contribute with 70% of C02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465BA0-A5B7-494E-96D3-BDFAE9195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908733"/>
            <a:ext cx="5486400" cy="42366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0AD59-EF4E-B248-B239-F620F843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6760"/>
      </p:ext>
    </p:extLst>
  </p:cSld>
  <p:clrMapOvr>
    <a:masterClrMapping/>
  </p:clrMapOvr>
  <p:transition spd="slow">
    <p:cover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6BC3-BABF-144B-9C7F-5F168E0E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www.ecoequity.org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EC7CC3-EFF4-9441-8739-385BE1329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55" y="1752600"/>
            <a:ext cx="5477128" cy="48661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FF840-09D8-EC43-B0FD-EE3D4CF9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1025" name="Picture 1" descr="page11image2372282624">
            <a:extLst>
              <a:ext uri="{FF2B5EF4-FFF2-40B4-BE49-F238E27FC236}">
                <a16:creationId xmlns:a16="http://schemas.microsoft.com/office/drawing/2014/main" id="{033B8E5E-5FEE-DA4A-85DD-C8A74A76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447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3510"/>
      </p:ext>
    </p:extLst>
  </p:cSld>
  <p:clrMapOvr>
    <a:masterClrMapping/>
  </p:clrMapOvr>
  <p:transition spd="slow"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EB3B-31BA-6C4A-A00A-54E727C7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new climate movements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D8DC-4A0C-9E4D-883C-F9BE72D2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D0F90-09FD-BC43-8CE6-6475959F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955" y="2200567"/>
            <a:ext cx="3994095" cy="2662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44F9C-AAB0-D04A-BB97-081EDFC0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00400"/>
            <a:ext cx="190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6469A-CA31-0447-BF18-61F1112D0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6" y="1947370"/>
            <a:ext cx="19050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D3DB7-FCE8-1E4F-9C1B-EBFF26782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051" y="1323975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C647A-3AAA-524B-AFE0-A6969C937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671" y="3866263"/>
            <a:ext cx="5010657" cy="2624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476E93-8DEE-0747-9F0B-8D4D1353D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550" y="416399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70566"/>
      </p:ext>
    </p:extLst>
  </p:cSld>
  <p:clrMapOvr>
    <a:masterClrMapping/>
  </p:clrMapOvr>
  <p:transition spd="slow"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E03D-410C-FE4D-97B1-BD8A081A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people protesting from Algeria, Chile, India, Iraq to Lebanon to Sudan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FBE59-BB23-4F4D-8484-07019252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FEA21-85F7-2848-BEF8-25089B64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743200"/>
            <a:ext cx="400050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4E643-C97F-9240-94AC-AA74C74BE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76" y="2743200"/>
            <a:ext cx="3284724" cy="212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75CC2-F707-CA46-B45F-34B8DFE10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51" y="1600200"/>
            <a:ext cx="2457450" cy="163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0403C-7684-AA40-9386-697BC7F86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808" y="1590675"/>
            <a:ext cx="2781987" cy="179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4FE7E-CBD4-304E-8359-8E2877464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449" y="1562100"/>
            <a:ext cx="2457450" cy="1583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58CFB-7A72-3B4A-9CE1-E3DE8EA22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052" y="4564611"/>
            <a:ext cx="7256648" cy="21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3605"/>
      </p:ext>
    </p:extLst>
  </p:cSld>
  <p:clrMapOvr>
    <a:masterClrMapping/>
  </p:clrMapOvr>
  <p:transition spd="slow"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3A5B2-C401-0849-9397-5E653712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E7C0A-9615-2749-9E70-5CBF01A8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189020" cy="47926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A7C80-5B87-3A46-8521-C056118C0E6B}"/>
              </a:ext>
            </a:extLst>
          </p:cNvPr>
          <p:cNvSpPr/>
          <p:nvPr/>
        </p:nvSpPr>
        <p:spPr>
          <a:xfrm>
            <a:off x="3505200" y="3810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Greta effect</a:t>
            </a:r>
          </a:p>
        </p:txBody>
      </p:sp>
    </p:spTree>
    <p:extLst>
      <p:ext uri="{BB962C8B-B14F-4D97-AF65-F5344CB8AC3E}">
        <p14:creationId xmlns:p14="http://schemas.microsoft.com/office/powerpoint/2010/main" val="4176749947"/>
      </p:ext>
    </p:extLst>
  </p:cSld>
  <p:clrMapOvr>
    <a:masterClrMapping/>
  </p:clrMapOvr>
  <p:transition spd="slow">
    <p:cover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FE89-1FA6-EA41-8896-E6632641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Enough is becoming enough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95A2C-5D30-8944-ABE8-D608920C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34AB-9C3F-EE4C-BBBE-EE6209B60940}" type="datetime1">
              <a:rPr lang="en-GB" smtClean="0"/>
              <a:t>02/12/2022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CAC550-9F4B-8749-92F6-172D7B1E4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4286228"/>
            <a:ext cx="3822700" cy="2151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ABFDAC-4031-C94D-A5CB-C253054AC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0" y="4940247"/>
            <a:ext cx="2209139" cy="146738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C7EFA1-8485-E446-A577-E547C109C3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55750" y="1477411"/>
            <a:ext cx="3653946" cy="255326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235E7D-258B-D449-A19A-D126857B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1950" y="1432428"/>
            <a:ext cx="2859527" cy="3993144"/>
          </a:xfrm>
        </p:spPr>
        <p:txBody>
          <a:bodyPr/>
          <a:lstStyle/>
          <a:p>
            <a:r>
              <a:rPr lang="en-US" dirty="0"/>
              <a:t>Climate strike</a:t>
            </a:r>
          </a:p>
          <a:p>
            <a:r>
              <a:rPr lang="en-US" dirty="0"/>
              <a:t>Climate grief</a:t>
            </a:r>
          </a:p>
          <a:p>
            <a:r>
              <a:rPr lang="en-US" dirty="0"/>
              <a:t>Flight shame</a:t>
            </a:r>
          </a:p>
          <a:p>
            <a:r>
              <a:rPr lang="en-US" dirty="0"/>
              <a:t>Extinction rebellion</a:t>
            </a:r>
          </a:p>
          <a:p>
            <a:r>
              <a:rPr lang="en-US" dirty="0"/>
              <a:t>Greta effect</a:t>
            </a:r>
          </a:p>
          <a:p>
            <a:r>
              <a:rPr lang="en-US" dirty="0"/>
              <a:t>Climate roar (</a:t>
            </a:r>
            <a:r>
              <a:rPr lang="en-US" dirty="0" err="1"/>
              <a:t>brøøøl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978985"/>
      </p:ext>
    </p:extLst>
  </p:cSld>
  <p:clrMapOvr>
    <a:masterClrMapping/>
  </p:clrMapOvr>
  <p:transition spd="slow">
    <p:cover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E156-4DEB-A041-96DA-9BB327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663" y="808057"/>
            <a:ext cx="5713665" cy="94454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Climate Justice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848F4-879A-FF41-8D89-DA005026C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663" y="2148218"/>
            <a:ext cx="5713412" cy="380298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62C8A-10BA-CF43-8928-DD971FB19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008"/>
      </p:ext>
    </p:extLst>
  </p:cSld>
  <p:clrMapOvr>
    <a:masterClrMapping/>
  </p:clrMapOvr>
  <p:transition spd="slow">
    <p:cover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5943600" cy="762000"/>
          </a:xfrm>
        </p:spPr>
        <p:txBody>
          <a:bodyPr>
            <a:normAutofit/>
          </a:bodyPr>
          <a:lstStyle/>
          <a:p>
            <a:r>
              <a:rPr lang="en-US" dirty="0"/>
              <a:t>The good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4305300" cy="5638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information, knowledge and technologies that optimize carbon-free economy is already available </a:t>
            </a:r>
          </a:p>
          <a:p>
            <a:r>
              <a:rPr lang="en-US" dirty="0"/>
              <a:t>The climate challenges can be a solution to cross-cutting global problems: employment, clean cities, democracy, healthy life, peace….</a:t>
            </a:r>
          </a:p>
          <a:p>
            <a:r>
              <a:rPr lang="en-US" dirty="0"/>
              <a:t>The global transition movement toward more sustainable life is one of the fastest growing in the world</a:t>
            </a:r>
          </a:p>
          <a:p>
            <a:r>
              <a:rPr lang="en-US" dirty="0"/>
              <a:t>The great turning point is gaining momentum</a:t>
            </a:r>
          </a:p>
          <a:p>
            <a:r>
              <a:rPr lang="en-US" dirty="0">
                <a:hlinkClick r:id="rId2"/>
              </a:rPr>
              <a:t>Energy floors:</a:t>
            </a:r>
          </a:p>
          <a:p>
            <a:r>
              <a:rPr lang="en-US" dirty="0">
                <a:hlinkClick r:id="rId2"/>
              </a:rPr>
              <a:t>http://vimeo.com/58465094</a:t>
            </a:r>
            <a:endParaRPr lang="en-US" dirty="0"/>
          </a:p>
          <a:p>
            <a:r>
              <a:rPr lang="en-US" dirty="0">
                <a:hlinkClick r:id="rId3"/>
              </a:rPr>
              <a:t>https://vimeo.com/54513228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51AF-FFF2-9940-8C4B-B696EBF6EF8F}" type="datetime1">
              <a:rPr lang="en-GB" smtClean="0"/>
              <a:t>02/12/2022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371600"/>
            <a:ext cx="2971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547327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6039683" cy="1630343"/>
          </a:xfrm>
        </p:spPr>
        <p:txBody>
          <a:bodyPr>
            <a:noAutofit/>
          </a:bodyPr>
          <a:lstStyle/>
          <a:p>
            <a:pPr algn="ctr"/>
            <a:r>
              <a:rPr lang="da-DK" sz="3600" dirty="0"/>
              <a:t>The </a:t>
            </a:r>
            <a:r>
              <a:rPr lang="da-DK" sz="3600" dirty="0" err="1"/>
              <a:t>way</a:t>
            </a:r>
            <a:r>
              <a:rPr lang="da-DK" sz="3600" dirty="0"/>
              <a:t> forward: </a:t>
            </a:r>
            <a:br>
              <a:rPr lang="da-DK" sz="3600" dirty="0"/>
            </a:br>
            <a:r>
              <a:rPr lang="da-DK" sz="3600" dirty="0"/>
              <a:t>Elinor </a:t>
            </a:r>
            <a:r>
              <a:rPr lang="da-DK" sz="3600" dirty="0" err="1"/>
              <a:t>Ostrom</a:t>
            </a:r>
            <a:br>
              <a:rPr lang="da-DK" sz="3600" dirty="0"/>
            </a:br>
            <a:r>
              <a:rPr lang="da-DK" sz="3600" dirty="0" err="1"/>
              <a:t>Polycentric</a:t>
            </a:r>
            <a:r>
              <a:rPr lang="da-DK" sz="3600" dirty="0"/>
              <a:t> approach </a:t>
            </a:r>
          </a:p>
        </p:txBody>
      </p:sp>
      <p:pic>
        <p:nvPicPr>
          <p:cNvPr id="7" name="Pladsholder til indhold 6" descr="klimamarch ny sept 14-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403" r="-10403"/>
          <a:stretch>
            <a:fillRect/>
          </a:stretch>
        </p:blipFill>
        <p:spPr>
          <a:xfrm>
            <a:off x="1295400" y="2667000"/>
            <a:ext cx="6844011" cy="3763942"/>
          </a:xfrm>
        </p:spPr>
      </p:pic>
    </p:spTree>
    <p:extLst>
      <p:ext uri="{BB962C8B-B14F-4D97-AF65-F5344CB8AC3E}">
        <p14:creationId xmlns:p14="http://schemas.microsoft.com/office/powerpoint/2010/main" val="2402597021"/>
      </p:ext>
    </p:extLst>
  </p:cSld>
  <p:clrMapOvr>
    <a:masterClrMapping/>
  </p:clrMapOvr>
  <p:transition spd="slow">
    <p:cover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51816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Key reflection points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71045"/>
            <a:ext cx="5181600" cy="41910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What is the problem humanity is facing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What are the roots of the problem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 What are the consequences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The good news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The council of all beings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8631-4756-8C41-A2AD-49B28B94CBBB}" type="datetime1">
              <a:rPr lang="en-GB" smtClean="0"/>
              <a:t>02/12/2022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28721"/>
            <a:ext cx="5333999" cy="312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33572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el 6"/>
          <p:cNvSpPr>
            <a:spLocks noGrp="1"/>
          </p:cNvSpPr>
          <p:nvPr>
            <p:ph type="title"/>
          </p:nvPr>
        </p:nvSpPr>
        <p:spPr>
          <a:xfrm>
            <a:off x="1391286" y="228600"/>
            <a:ext cx="6609714" cy="1295400"/>
          </a:xfrm>
        </p:spPr>
        <p:txBody>
          <a:bodyPr>
            <a:normAutofit/>
          </a:bodyPr>
          <a:lstStyle/>
          <a:p>
            <a:r>
              <a:rPr lang="da-DK" dirty="0"/>
              <a:t>The </a:t>
            </a:r>
            <a:r>
              <a:rPr lang="da-DK" dirty="0" err="1"/>
              <a:t>first</a:t>
            </a:r>
            <a:r>
              <a:rPr lang="da-DK" dirty="0"/>
              <a:t> transition </a:t>
            </a:r>
            <a:r>
              <a:rPr lang="da-DK" dirty="0" err="1"/>
              <a:t>town</a:t>
            </a:r>
            <a:r>
              <a:rPr lang="da-DK" dirty="0"/>
              <a:t>: Totnes 2006</a:t>
            </a:r>
          </a:p>
        </p:txBody>
      </p:sp>
      <p:pic>
        <p:nvPicPr>
          <p:cNvPr id="157699" name="Pladsholder til indhold 9" descr="transition town totnes jul 2009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1052" b="-31052"/>
          <a:stretch>
            <a:fillRect/>
          </a:stretch>
        </p:blipFill>
        <p:spPr>
          <a:xfrm>
            <a:off x="2105343" y="478263"/>
            <a:ext cx="5181600" cy="5596675"/>
          </a:xfrm>
        </p:spPr>
      </p:pic>
      <p:pic>
        <p:nvPicPr>
          <p:cNvPr id="157700" name="Pladsholder til indhold 10" descr="totnespound-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50105" b="-50105"/>
          <a:stretch>
            <a:fillRect/>
          </a:stretch>
        </p:blipFill>
        <p:spPr>
          <a:xfrm>
            <a:off x="6135880" y="5029200"/>
            <a:ext cx="2034153" cy="2196610"/>
          </a:xfrm>
        </p:spPr>
      </p:pic>
    </p:spTree>
    <p:extLst>
      <p:ext uri="{BB962C8B-B14F-4D97-AF65-F5344CB8AC3E}">
        <p14:creationId xmlns:p14="http://schemas.microsoft.com/office/powerpoint/2010/main" val="2646802445"/>
      </p:ext>
    </p:extLst>
  </p:cSld>
  <p:clrMapOvr>
    <a:masterClrMapping/>
  </p:clrMapOvr>
  <p:transition spd="slow">
    <p:cover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el 10"/>
          <p:cNvSpPr>
            <a:spLocks noGrp="1"/>
          </p:cNvSpPr>
          <p:nvPr>
            <p:ph type="title" sz="quarter"/>
          </p:nvPr>
        </p:nvSpPr>
        <p:spPr>
          <a:xfrm>
            <a:off x="1600200" y="304800"/>
            <a:ext cx="7151656" cy="776753"/>
          </a:xfrm>
        </p:spPr>
        <p:txBody>
          <a:bodyPr>
            <a:normAutofit/>
          </a:bodyPr>
          <a:lstStyle/>
          <a:p>
            <a:pPr algn="ctr"/>
            <a:r>
              <a:rPr lang="da-DK" sz="3600" dirty="0"/>
              <a:t>The transition </a:t>
            </a:r>
            <a:r>
              <a:rPr lang="da-DK" sz="3600" dirty="0" err="1"/>
              <a:t>now</a:t>
            </a:r>
            <a:r>
              <a:rPr lang="da-DK" sz="3600" dirty="0"/>
              <a:t> is </a:t>
            </a:r>
            <a:r>
              <a:rPr lang="da-DK" sz="3600" dirty="0" err="1"/>
              <a:t>spreading</a:t>
            </a:r>
            <a:endParaRPr lang="da-DK" sz="3600" dirty="0"/>
          </a:p>
        </p:txBody>
      </p:sp>
      <p:pic>
        <p:nvPicPr>
          <p:cNvPr id="153603" name="Pladsholder til indhold 15" descr="Skærmbillede 2012-10-31 kl. 12.51.17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352" r="-7352"/>
          <a:stretch>
            <a:fillRect/>
          </a:stretch>
        </p:blipFill>
        <p:spPr>
          <a:xfrm>
            <a:off x="839099" y="1400642"/>
            <a:ext cx="4240244" cy="2205038"/>
          </a:xfrm>
        </p:spPr>
      </p:pic>
      <p:pic>
        <p:nvPicPr>
          <p:cNvPr id="153604" name="Pladsholder til indhold 16" descr="Skærmbillede 2012-10-31 kl. 12.46.52.pn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l="-9404" r="-9404"/>
          <a:stretch>
            <a:fillRect/>
          </a:stretch>
        </p:blipFill>
        <p:spPr>
          <a:xfrm>
            <a:off x="4552950" y="1319212"/>
            <a:ext cx="4516152" cy="2443164"/>
          </a:xfrm>
        </p:spPr>
      </p:pic>
      <p:pic>
        <p:nvPicPr>
          <p:cNvPr id="153605" name="Pladsholder til indhold 17" descr="Skærmbillede 2012-10-31 kl. 12.39.09.png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 l="-3419" r="-3419"/>
          <a:stretch>
            <a:fillRect/>
          </a:stretch>
        </p:blipFill>
        <p:spPr>
          <a:xfrm>
            <a:off x="838201" y="3843339"/>
            <a:ext cx="4241142" cy="2205038"/>
          </a:xfrm>
        </p:spPr>
      </p:pic>
      <p:pic>
        <p:nvPicPr>
          <p:cNvPr id="153606" name="Pladsholder til indhold 18" descr="Skærmbillede 2012-10-31 kl. 12.35.33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rcRect l="-8714" r="-8714"/>
          <a:stretch>
            <a:fillRect/>
          </a:stretch>
        </p:blipFill>
        <p:spPr>
          <a:xfrm>
            <a:off x="4728532" y="3852864"/>
            <a:ext cx="4321520" cy="2205038"/>
          </a:xfrm>
        </p:spPr>
      </p:pic>
    </p:spTree>
    <p:extLst>
      <p:ext uri="{BB962C8B-B14F-4D97-AF65-F5344CB8AC3E}">
        <p14:creationId xmlns:p14="http://schemas.microsoft.com/office/powerpoint/2010/main" val="2509365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81200" y="575358"/>
            <a:ext cx="5878011" cy="1077229"/>
          </a:xfrm>
        </p:spPr>
        <p:txBody>
          <a:bodyPr>
            <a:normAutofit/>
          </a:bodyPr>
          <a:lstStyle/>
          <a:p>
            <a:pPr algn="ctr"/>
            <a:r>
              <a:rPr lang="da-DK" dirty="0" err="1"/>
              <a:t>Globally</a:t>
            </a:r>
            <a:r>
              <a:rPr lang="da-DK" dirty="0"/>
              <a:t>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more </a:t>
            </a:r>
            <a:r>
              <a:rPr lang="da-DK" dirty="0" err="1"/>
              <a:t>than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1.100 </a:t>
            </a:r>
            <a:r>
              <a:rPr lang="da-DK" dirty="0" err="1"/>
              <a:t>cities</a:t>
            </a:r>
            <a:r>
              <a:rPr lang="da-DK" dirty="0"/>
              <a:t> and </a:t>
            </a:r>
            <a:r>
              <a:rPr lang="da-DK" dirty="0" err="1"/>
              <a:t>projects</a:t>
            </a:r>
            <a:r>
              <a:rPr lang="da-DK" dirty="0"/>
              <a:t> </a:t>
            </a:r>
          </a:p>
        </p:txBody>
      </p:sp>
      <p:pic>
        <p:nvPicPr>
          <p:cNvPr id="7" name="Pladsholder til indhold 6" descr="Skærmbillede 2014-05-17 kl. 10.08.4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502" r="-13502"/>
          <a:stretch>
            <a:fillRect/>
          </a:stretch>
        </p:blipFill>
        <p:spPr>
          <a:xfrm>
            <a:off x="609600" y="1905000"/>
            <a:ext cx="7637855" cy="4200526"/>
          </a:xfrm>
        </p:spPr>
      </p:pic>
    </p:spTree>
    <p:extLst>
      <p:ext uri="{BB962C8B-B14F-4D97-AF65-F5344CB8AC3E}">
        <p14:creationId xmlns:p14="http://schemas.microsoft.com/office/powerpoint/2010/main" val="3661864339"/>
      </p:ext>
    </p:extLst>
  </p:cSld>
  <p:clrMapOvr>
    <a:masterClrMapping/>
  </p:clrMapOvr>
  <p:transition spd="slow">
    <p:cover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61317" y="372286"/>
            <a:ext cx="5878011" cy="1077229"/>
          </a:xfrm>
        </p:spPr>
        <p:txBody>
          <a:bodyPr>
            <a:normAutofit/>
          </a:bodyPr>
          <a:lstStyle/>
          <a:p>
            <a:pPr algn="ctr"/>
            <a:r>
              <a:rPr lang="da-DK" sz="3200" dirty="0"/>
              <a:t>The </a:t>
            </a:r>
            <a:r>
              <a:rPr lang="da-DK" sz="3200" dirty="0" err="1"/>
              <a:t>reconnection</a:t>
            </a:r>
            <a:endParaRPr lang="da-DK" sz="3200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1066800" y="1449515"/>
            <a:ext cx="6934200" cy="5036199"/>
          </a:xfrm>
        </p:spPr>
        <p:txBody>
          <a:bodyPr>
            <a:noAutofit/>
          </a:bodyPr>
          <a:lstStyle/>
          <a:p>
            <a:r>
              <a:rPr lang="da-DK" sz="4000" dirty="0"/>
              <a:t>	</a:t>
            </a:r>
            <a:r>
              <a:rPr lang="da-DK" sz="3200" dirty="0"/>
              <a:t>From </a:t>
            </a:r>
            <a:r>
              <a:rPr lang="da-DK" sz="3200" dirty="0">
                <a:solidFill>
                  <a:srgbClr val="00FF00"/>
                </a:solidFill>
              </a:rPr>
              <a:t>land </a:t>
            </a:r>
            <a:r>
              <a:rPr lang="da-DK" sz="3200" dirty="0">
                <a:solidFill>
                  <a:srgbClr val="000000"/>
                </a:solidFill>
              </a:rPr>
              <a:t>to</a:t>
            </a:r>
            <a:r>
              <a:rPr lang="da-DK" sz="3200" dirty="0">
                <a:solidFill>
                  <a:srgbClr val="00FF00"/>
                </a:solidFill>
              </a:rPr>
              <a:t> city</a:t>
            </a:r>
          </a:p>
          <a:p>
            <a:r>
              <a:rPr lang="da-DK" sz="3200" dirty="0">
                <a:solidFill>
                  <a:srgbClr val="000000"/>
                </a:solidFill>
              </a:rPr>
              <a:t>From </a:t>
            </a:r>
            <a:r>
              <a:rPr lang="da-DK" sz="3200" dirty="0" err="1">
                <a:solidFill>
                  <a:srgbClr val="00FF00"/>
                </a:solidFill>
              </a:rPr>
              <a:t>soil</a:t>
            </a:r>
            <a:r>
              <a:rPr lang="da-DK" sz="3200" dirty="0">
                <a:solidFill>
                  <a:srgbClr val="00FF00"/>
                </a:solidFill>
              </a:rPr>
              <a:t> </a:t>
            </a:r>
            <a:r>
              <a:rPr lang="da-DK" sz="3200" dirty="0">
                <a:solidFill>
                  <a:srgbClr val="000000"/>
                </a:solidFill>
              </a:rPr>
              <a:t>to</a:t>
            </a:r>
            <a:r>
              <a:rPr lang="da-DK" sz="3200" dirty="0">
                <a:solidFill>
                  <a:srgbClr val="00FF00"/>
                </a:solidFill>
              </a:rPr>
              <a:t> </a:t>
            </a:r>
            <a:r>
              <a:rPr lang="da-DK" sz="3200" dirty="0" err="1">
                <a:solidFill>
                  <a:srgbClr val="00FF00"/>
                </a:solidFill>
              </a:rPr>
              <a:t>table</a:t>
            </a:r>
            <a:endParaRPr lang="da-DK" sz="3200" dirty="0">
              <a:solidFill>
                <a:srgbClr val="00FF00"/>
              </a:solidFill>
            </a:endParaRPr>
          </a:p>
          <a:p>
            <a:r>
              <a:rPr lang="da-DK" sz="3200" dirty="0">
                <a:solidFill>
                  <a:srgbClr val="000000"/>
                </a:solidFill>
              </a:rPr>
              <a:t>From</a:t>
            </a:r>
            <a:r>
              <a:rPr lang="da-DK" sz="3200" dirty="0">
                <a:solidFill>
                  <a:srgbClr val="00FF00"/>
                </a:solidFill>
              </a:rPr>
              <a:t> head </a:t>
            </a:r>
            <a:r>
              <a:rPr lang="da-DK" sz="3200" dirty="0">
                <a:solidFill>
                  <a:srgbClr val="000000"/>
                </a:solidFill>
              </a:rPr>
              <a:t>to </a:t>
            </a:r>
            <a:r>
              <a:rPr lang="da-DK" sz="3200" dirty="0" err="1">
                <a:solidFill>
                  <a:srgbClr val="00FF00"/>
                </a:solidFill>
              </a:rPr>
              <a:t>hand</a:t>
            </a:r>
            <a:endParaRPr lang="da-DK" sz="3200" dirty="0">
              <a:solidFill>
                <a:srgbClr val="00FF00"/>
              </a:solidFill>
            </a:endParaRPr>
          </a:p>
          <a:p>
            <a:r>
              <a:rPr lang="da-DK" sz="3200" dirty="0">
                <a:solidFill>
                  <a:srgbClr val="000000"/>
                </a:solidFill>
              </a:rPr>
              <a:t>From</a:t>
            </a:r>
            <a:r>
              <a:rPr lang="da-DK" sz="3200" dirty="0">
                <a:solidFill>
                  <a:srgbClr val="00FF00"/>
                </a:solidFill>
              </a:rPr>
              <a:t> </a:t>
            </a:r>
            <a:r>
              <a:rPr lang="da-DK" sz="3200" dirty="0" err="1">
                <a:solidFill>
                  <a:srgbClr val="00FF00"/>
                </a:solidFill>
              </a:rPr>
              <a:t>consumption</a:t>
            </a:r>
            <a:r>
              <a:rPr lang="da-DK" sz="3200" dirty="0">
                <a:solidFill>
                  <a:srgbClr val="00FF00"/>
                </a:solidFill>
              </a:rPr>
              <a:t> to </a:t>
            </a:r>
            <a:r>
              <a:rPr lang="da-DK" sz="3200" dirty="0" err="1">
                <a:solidFill>
                  <a:srgbClr val="00FF00"/>
                </a:solidFill>
              </a:rPr>
              <a:t>community</a:t>
            </a:r>
            <a:endParaRPr lang="da-DK" sz="32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78874"/>
      </p:ext>
    </p:extLst>
  </p:cSld>
  <p:clrMapOvr>
    <a:masterClrMapping/>
  </p:clrMapOvr>
  <p:transition spd="slow">
    <p:cover dir="l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009358" y="381000"/>
            <a:ext cx="5125283" cy="836996"/>
          </a:xfrm>
        </p:spPr>
        <p:txBody>
          <a:bodyPr>
            <a:noAutofit/>
          </a:bodyPr>
          <a:lstStyle/>
          <a:p>
            <a:pPr algn="ctr"/>
            <a:r>
              <a:rPr lang="da-DK" sz="3200" dirty="0"/>
              <a:t>Vision of</a:t>
            </a:r>
            <a:br>
              <a:rPr lang="da-DK" sz="3600" dirty="0"/>
            </a:br>
            <a:endParaRPr lang="da-DK" sz="3600" dirty="0"/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1066800" y="1217996"/>
            <a:ext cx="7162800" cy="548760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da-DK" sz="4600" dirty="0"/>
              <a:t>A new </a:t>
            </a:r>
            <a:r>
              <a:rPr lang="da-DK" sz="4600" dirty="0" err="1"/>
              <a:t>economy</a:t>
            </a:r>
            <a:r>
              <a:rPr lang="da-DK" sz="4600" dirty="0"/>
              <a:t> </a:t>
            </a:r>
            <a:r>
              <a:rPr lang="da-DK" sz="4600" dirty="0" err="1"/>
              <a:t>where</a:t>
            </a:r>
            <a:r>
              <a:rPr lang="da-DK" sz="4600" dirty="0"/>
              <a:t>:</a:t>
            </a:r>
          </a:p>
          <a:p>
            <a:pPr>
              <a:buNone/>
            </a:pPr>
            <a:r>
              <a:rPr lang="da-DK" sz="2595" dirty="0"/>
              <a:t>- </a:t>
            </a:r>
            <a:r>
              <a:rPr lang="da-DK" sz="2595" dirty="0" err="1"/>
              <a:t>everything</a:t>
            </a:r>
            <a:r>
              <a:rPr lang="da-DK" sz="2595" dirty="0"/>
              <a:t> last longer and is </a:t>
            </a:r>
            <a:r>
              <a:rPr lang="da-DK" sz="2595" dirty="0" err="1"/>
              <a:t>used</a:t>
            </a:r>
            <a:r>
              <a:rPr lang="da-DK" sz="2595" dirty="0"/>
              <a:t> more </a:t>
            </a:r>
            <a:r>
              <a:rPr lang="da-DK" sz="2595" dirty="0" err="1"/>
              <a:t>efficiently</a:t>
            </a:r>
            <a:endParaRPr lang="da-DK" sz="2595" dirty="0"/>
          </a:p>
          <a:p>
            <a:pPr>
              <a:buFontTx/>
              <a:buChar char="-"/>
            </a:pPr>
            <a:r>
              <a:rPr lang="da-DK" sz="2595" dirty="0"/>
              <a:t>ressource </a:t>
            </a:r>
            <a:r>
              <a:rPr lang="da-DK" sz="2595" dirty="0" err="1"/>
              <a:t>consumption</a:t>
            </a:r>
            <a:r>
              <a:rPr lang="da-DK" sz="2595" dirty="0"/>
              <a:t> and </a:t>
            </a:r>
            <a:r>
              <a:rPr lang="da-DK" sz="2595" dirty="0" err="1"/>
              <a:t>environmental</a:t>
            </a:r>
            <a:r>
              <a:rPr lang="da-DK" sz="2595" dirty="0"/>
              <a:t> </a:t>
            </a:r>
            <a:r>
              <a:rPr lang="da-DK" sz="2595" dirty="0" err="1"/>
              <a:t>foot</a:t>
            </a:r>
            <a:r>
              <a:rPr lang="da-DK" sz="2595" dirty="0"/>
              <a:t> prints </a:t>
            </a:r>
            <a:r>
              <a:rPr lang="da-DK" sz="2595" dirty="0" err="1"/>
              <a:t>are</a:t>
            </a:r>
            <a:r>
              <a:rPr lang="da-DK" sz="2595" dirty="0"/>
              <a:t> </a:t>
            </a:r>
            <a:r>
              <a:rPr lang="da-DK" sz="2595" dirty="0" err="1"/>
              <a:t>reduced</a:t>
            </a:r>
            <a:endParaRPr lang="da-DK" sz="2595" dirty="0"/>
          </a:p>
          <a:p>
            <a:pPr marL="0" indent="0">
              <a:buNone/>
            </a:pPr>
            <a:r>
              <a:rPr lang="da-DK" sz="2595" dirty="0"/>
              <a:t>- </a:t>
            </a:r>
            <a:r>
              <a:rPr lang="da-DK" sz="2595" dirty="0" err="1"/>
              <a:t>dependency</a:t>
            </a:r>
            <a:r>
              <a:rPr lang="da-DK" sz="2595" dirty="0"/>
              <a:t> on </a:t>
            </a:r>
            <a:r>
              <a:rPr lang="da-DK" sz="2595" dirty="0" err="1"/>
              <a:t>money</a:t>
            </a:r>
            <a:r>
              <a:rPr lang="da-DK" sz="2595" dirty="0"/>
              <a:t> and </a:t>
            </a:r>
            <a:r>
              <a:rPr lang="da-DK" sz="2595" dirty="0" err="1"/>
              <a:t>globalised</a:t>
            </a:r>
            <a:r>
              <a:rPr lang="da-DK" sz="2595" dirty="0"/>
              <a:t> </a:t>
            </a:r>
            <a:r>
              <a:rPr lang="da-DK" sz="2595" dirty="0" err="1"/>
              <a:t>economy</a:t>
            </a:r>
            <a:r>
              <a:rPr lang="da-DK" sz="2595" dirty="0"/>
              <a:t> </a:t>
            </a:r>
            <a:r>
              <a:rPr lang="da-DK" sz="2595" dirty="0" err="1"/>
              <a:t>are</a:t>
            </a:r>
            <a:r>
              <a:rPr lang="da-DK" sz="2595" dirty="0"/>
              <a:t> </a:t>
            </a:r>
            <a:r>
              <a:rPr lang="da-DK" sz="2595" dirty="0" err="1"/>
              <a:t>reduced</a:t>
            </a:r>
            <a:endParaRPr lang="da-DK" sz="2595" dirty="0"/>
          </a:p>
          <a:p>
            <a:pPr>
              <a:buNone/>
            </a:pPr>
            <a:r>
              <a:rPr lang="da-DK" sz="2595" dirty="0"/>
              <a:t>- </a:t>
            </a:r>
            <a:r>
              <a:rPr lang="da-DK" sz="2595" dirty="0" err="1"/>
              <a:t>equality</a:t>
            </a:r>
            <a:r>
              <a:rPr lang="da-DK" sz="2595" dirty="0"/>
              <a:t> </a:t>
            </a:r>
            <a:r>
              <a:rPr lang="da-DK" sz="2595" dirty="0" err="1"/>
              <a:t>among</a:t>
            </a:r>
            <a:r>
              <a:rPr lang="da-DK" sz="2595" dirty="0"/>
              <a:t> </a:t>
            </a:r>
            <a:r>
              <a:rPr lang="da-DK" sz="2595" dirty="0" err="1"/>
              <a:t>people</a:t>
            </a:r>
            <a:r>
              <a:rPr lang="da-DK" sz="2595" dirty="0"/>
              <a:t> </a:t>
            </a:r>
            <a:r>
              <a:rPr lang="da-DK" sz="2595" dirty="0" err="1"/>
              <a:t>increases</a:t>
            </a:r>
            <a:endParaRPr lang="da-DK" sz="2595" dirty="0"/>
          </a:p>
          <a:p>
            <a:pPr>
              <a:buNone/>
            </a:pPr>
            <a:r>
              <a:rPr lang="da-DK" sz="2595" dirty="0"/>
              <a:t>- new </a:t>
            </a:r>
            <a:r>
              <a:rPr lang="da-DK" sz="2595" dirty="0" err="1"/>
              <a:t>communities</a:t>
            </a:r>
            <a:r>
              <a:rPr lang="da-DK" sz="2595" dirty="0"/>
              <a:t>, new </a:t>
            </a:r>
            <a:r>
              <a:rPr lang="da-DK" sz="2595" dirty="0" err="1"/>
              <a:t>energy</a:t>
            </a:r>
            <a:r>
              <a:rPr lang="da-DK" sz="2595" dirty="0"/>
              <a:t>, new </a:t>
            </a:r>
            <a:r>
              <a:rPr lang="da-DK" sz="2595" dirty="0" err="1"/>
              <a:t>insights</a:t>
            </a:r>
            <a:r>
              <a:rPr lang="da-DK" sz="2595" dirty="0"/>
              <a:t>, new </a:t>
            </a:r>
            <a:r>
              <a:rPr lang="da-DK" sz="2595" dirty="0" err="1"/>
              <a:t>education</a:t>
            </a:r>
            <a:r>
              <a:rPr lang="da-DK" sz="2595" dirty="0"/>
              <a:t> for new </a:t>
            </a:r>
            <a:r>
              <a:rPr lang="da-DK" sz="2595" dirty="0" err="1"/>
              <a:t>values</a:t>
            </a:r>
            <a:r>
              <a:rPr lang="da-DK" sz="2595" dirty="0"/>
              <a:t> </a:t>
            </a:r>
            <a:r>
              <a:rPr lang="da-DK" sz="2595" dirty="0" err="1"/>
              <a:t>are</a:t>
            </a:r>
            <a:r>
              <a:rPr lang="da-DK" sz="2595" dirty="0"/>
              <a:t> </a:t>
            </a:r>
            <a:r>
              <a:rPr lang="da-DK" sz="2595" dirty="0" err="1"/>
              <a:t>generated</a:t>
            </a:r>
            <a:endParaRPr lang="da-DK" sz="2595" dirty="0"/>
          </a:p>
        </p:txBody>
      </p:sp>
    </p:spTree>
    <p:extLst>
      <p:ext uri="{BB962C8B-B14F-4D97-AF65-F5344CB8AC3E}">
        <p14:creationId xmlns:p14="http://schemas.microsoft.com/office/powerpoint/2010/main" val="42365977"/>
      </p:ext>
    </p:extLst>
  </p:cSld>
  <p:clrMapOvr>
    <a:masterClrMapping/>
  </p:clrMapOvr>
  <p:transition spd="slow">
    <p:cover dir="l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247E-C6C3-624B-8C3B-54A81328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E4929-6017-2B47-89CA-5FF05D0A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1DD88-843E-2747-B4F9-B20F1856B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914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2909"/>
      </p:ext>
    </p:extLst>
  </p:cSld>
  <p:clrMapOvr>
    <a:masterClrMapping/>
  </p:clrMapOvr>
  <p:transition spd="slow">
    <p:cover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A1CF5-3B92-E34F-89C4-AD25E4C0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great turning point by Joanna Macy: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ED80-E998-184C-86D7-07DB0DA6B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17" y="5181599"/>
            <a:ext cx="5244888" cy="14711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https://www.youtube.com/watch?v=LwlXTAT8rLk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88B68-503D-6743-878C-A7BBF163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CD7BF-9BFA-364B-BE5C-20B3BCF9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981" y="1684018"/>
            <a:ext cx="5878011" cy="39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67342"/>
      </p:ext>
    </p:extLst>
  </p:cSld>
  <p:clrMapOvr>
    <a:masterClrMapping/>
  </p:clrMapOvr>
  <p:transition spd="slow">
    <p:cover dir="l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44A1-8988-D947-B5CE-209DF1DF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317" y="808057"/>
            <a:ext cx="5734883" cy="2044700"/>
          </a:xfrm>
        </p:spPr>
        <p:txBody>
          <a:bodyPr>
            <a:noAutofit/>
          </a:bodyPr>
          <a:lstStyle/>
          <a:p>
            <a:pPr algn="ctr"/>
            <a:r>
              <a:rPr lang="en-US" sz="6000" i="1" dirty="0">
                <a:solidFill>
                  <a:srgbClr val="FFFF00"/>
                </a:solidFill>
              </a:rPr>
              <a:t>Thank you for your attention :-)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97401-072C-F74C-90E5-82912491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1025" name="Picture 1" descr="page10image1588322976">
            <a:extLst>
              <a:ext uri="{FF2B5EF4-FFF2-40B4-BE49-F238E27FC236}">
                <a16:creationId xmlns:a16="http://schemas.microsoft.com/office/drawing/2014/main" id="{BCB1DF1A-D7D0-E14F-AE39-052D203D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12641"/>
            <a:ext cx="7007633" cy="18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94543"/>
      </p:ext>
    </p:extLst>
  </p:cSld>
  <p:clrMapOvr>
    <a:masterClrMapping/>
  </p:clrMapOvr>
  <p:transition spd="slow">
    <p:cover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39CB-3E7C-4843-9135-BBE606AF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78B7-7CD7-8545-95B9-A52136B31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317" y="1364562"/>
            <a:ext cx="5493764" cy="3608153"/>
          </a:xfrm>
        </p:spPr>
        <p:txBody>
          <a:bodyPr/>
          <a:lstStyle/>
          <a:p>
            <a:r>
              <a:rPr lang="en-US" dirty="0"/>
              <a:t>Humans behave as if we are not part of nature, but apart from and above it</a:t>
            </a:r>
          </a:p>
          <a:p>
            <a:r>
              <a:rPr lang="en-US" dirty="0"/>
              <a:t>The pyramid view of the universe according to which the few are on the top of the many</a:t>
            </a:r>
          </a:p>
          <a:p>
            <a:r>
              <a:rPr lang="en-US" dirty="0"/>
              <a:t>The animal farm structure of society in which all humans are equal, but some are more equal than the rest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58D37-DC6A-7643-BE22-63FE9211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84F0D-E6FB-6045-A176-B8AC6E78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572001"/>
            <a:ext cx="615733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4237"/>
      </p:ext>
    </p:extLst>
  </p:cSld>
  <p:clrMapOvr>
    <a:masterClrMapping/>
  </p:clrMapOvr>
  <p:transition spd="slow">
    <p:cover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80999"/>
            <a:ext cx="5181600" cy="65265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roots of the problem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399" y="2491756"/>
            <a:ext cx="4903436" cy="3680444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Industrial growth society according to which the world comprises separate and competitive parts based on zero sum game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There is not enough for human greed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The resources of the earth are limited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 Enough doesn’t exist when it comes to money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/>
              <a:t>Our capacity to exploit the earth resources is getting more destructive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E987-65F2-A841-9866-52F441BFD3E7}" type="datetime1">
              <a:rPr lang="en-GB" smtClean="0"/>
              <a:t>02/12/2022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98834" y="3048000"/>
            <a:ext cx="21717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9AF5A-7024-E245-BF7E-E8980A0AAE7F}"/>
              </a:ext>
            </a:extLst>
          </p:cNvPr>
          <p:cNvSpPr/>
          <p:nvPr/>
        </p:nvSpPr>
        <p:spPr>
          <a:xfrm>
            <a:off x="1295399" y="1301039"/>
            <a:ext cx="4903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https://www.youtube.com/watch?v=yV2EK2bMgwk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4017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6400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da-DK" sz="3600" dirty="0" err="1"/>
              <a:t>Why</a:t>
            </a:r>
            <a:r>
              <a:rPr lang="da-DK" sz="3600" dirty="0"/>
              <a:t> is the </a:t>
            </a:r>
            <a:r>
              <a:rPr lang="da-DK" sz="3600" dirty="0" err="1"/>
              <a:t>growth</a:t>
            </a:r>
            <a:r>
              <a:rPr lang="da-DK" sz="3600" dirty="0"/>
              <a:t> </a:t>
            </a:r>
            <a:r>
              <a:rPr lang="da-DK" sz="3600" dirty="0" err="1"/>
              <a:t>collapsing</a:t>
            </a:r>
            <a:r>
              <a:rPr lang="da-DK" sz="3600" dirty="0"/>
              <a:t> ?</a:t>
            </a:r>
            <a:endParaRPr lang="da-DK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6248400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da-DK" sz="2000" dirty="0" err="1"/>
              <a:t>Needs</a:t>
            </a:r>
            <a:r>
              <a:rPr lang="da-DK" sz="2000" dirty="0"/>
              <a:t> </a:t>
            </a:r>
            <a:r>
              <a:rPr lang="da-DK" sz="2000" dirty="0" err="1"/>
              <a:t>are</a:t>
            </a:r>
            <a:r>
              <a:rPr lang="da-DK" sz="2000" dirty="0"/>
              <a:t> over </a:t>
            </a:r>
            <a:r>
              <a:rPr lang="da-DK" sz="2000" dirty="0" err="1"/>
              <a:t>met</a:t>
            </a:r>
            <a:r>
              <a:rPr lang="da-DK" sz="2000" dirty="0"/>
              <a:t> in </a:t>
            </a:r>
            <a:r>
              <a:rPr lang="da-DK" sz="2000" dirty="0" err="1"/>
              <a:t>many</a:t>
            </a:r>
            <a:r>
              <a:rPr lang="da-DK" sz="2000" dirty="0"/>
              <a:t> </a:t>
            </a:r>
            <a:r>
              <a:rPr lang="da-DK" sz="2000" dirty="0" err="1"/>
              <a:t>countries</a:t>
            </a:r>
            <a:endParaRPr lang="da-DK" sz="2000" dirty="0"/>
          </a:p>
          <a:p>
            <a:pPr eaLnBrk="1" hangingPunct="1"/>
            <a:endParaRPr lang="da-DK" sz="2000" dirty="0"/>
          </a:p>
          <a:p>
            <a:pPr eaLnBrk="1" hangingPunct="1"/>
            <a:r>
              <a:rPr lang="da-DK" sz="2000" dirty="0"/>
              <a:t>More </a:t>
            </a:r>
            <a:r>
              <a:rPr lang="da-DK" sz="2000" dirty="0" err="1"/>
              <a:t>difficult</a:t>
            </a:r>
            <a:r>
              <a:rPr lang="da-DK" sz="2000" dirty="0"/>
              <a:t> to </a:t>
            </a:r>
            <a:r>
              <a:rPr lang="da-DK" sz="2000" dirty="0" err="1"/>
              <a:t>increase</a:t>
            </a:r>
            <a:r>
              <a:rPr lang="da-DK" sz="2000" dirty="0"/>
              <a:t> </a:t>
            </a:r>
            <a:r>
              <a:rPr lang="da-DK" sz="2000" dirty="0" err="1"/>
              <a:t>productivity</a:t>
            </a:r>
            <a:endParaRPr lang="da-DK" sz="2000" dirty="0"/>
          </a:p>
          <a:p>
            <a:pPr eaLnBrk="1" hangingPunct="1"/>
            <a:endParaRPr lang="da-DK" sz="2000" dirty="0"/>
          </a:p>
          <a:p>
            <a:pPr eaLnBrk="1" hangingPunct="1"/>
            <a:r>
              <a:rPr lang="da-DK" sz="2000" dirty="0" err="1"/>
              <a:t>Increasing</a:t>
            </a:r>
            <a:r>
              <a:rPr lang="da-DK" sz="2000" dirty="0"/>
              <a:t> </a:t>
            </a:r>
            <a:r>
              <a:rPr lang="da-DK" sz="2000" dirty="0" err="1"/>
              <a:t>raw</a:t>
            </a:r>
            <a:r>
              <a:rPr lang="da-DK" sz="2000" dirty="0"/>
              <a:t> </a:t>
            </a:r>
            <a:r>
              <a:rPr lang="da-DK" sz="2000" dirty="0" err="1"/>
              <a:t>material</a:t>
            </a:r>
            <a:r>
              <a:rPr lang="da-DK" sz="2000" dirty="0"/>
              <a:t> </a:t>
            </a:r>
            <a:r>
              <a:rPr lang="da-DK" sz="2000" dirty="0" err="1"/>
              <a:t>prices</a:t>
            </a:r>
            <a:r>
              <a:rPr lang="da-DK" sz="2000" dirty="0"/>
              <a:t> hinders </a:t>
            </a:r>
            <a:r>
              <a:rPr lang="da-DK" sz="2000" dirty="0" err="1"/>
              <a:t>growth</a:t>
            </a:r>
            <a:endParaRPr lang="da-DK" sz="2000" dirty="0"/>
          </a:p>
          <a:p>
            <a:pPr eaLnBrk="1" hangingPunct="1"/>
            <a:endParaRPr lang="da-DK" sz="2000" dirty="0"/>
          </a:p>
          <a:p>
            <a:pPr eaLnBrk="1" hangingPunct="1"/>
            <a:r>
              <a:rPr lang="da-DK" sz="2000" dirty="0" err="1"/>
              <a:t>Environmental</a:t>
            </a:r>
            <a:r>
              <a:rPr lang="da-DK" sz="2000" dirty="0"/>
              <a:t> </a:t>
            </a:r>
            <a:r>
              <a:rPr lang="da-DK" sz="2000" dirty="0" err="1"/>
              <a:t>degradation</a:t>
            </a:r>
            <a:r>
              <a:rPr lang="da-DK" sz="2000" dirty="0"/>
              <a:t> undermines the </a:t>
            </a:r>
            <a:r>
              <a:rPr lang="da-DK" sz="2000" dirty="0" err="1"/>
              <a:t>growth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822313644"/>
      </p:ext>
    </p:extLst>
  </p:cSld>
  <p:clrMapOvr>
    <a:masterClrMapping/>
  </p:clrMapOvr>
  <p:transition spd="slow">
    <p:cover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Jørgen </a:t>
            </a:r>
            <a:r>
              <a:rPr lang="da-DK" sz="3600" dirty="0" err="1"/>
              <a:t>Ørstrøm</a:t>
            </a:r>
            <a:r>
              <a:rPr lang="da-DK" sz="3600" dirty="0"/>
              <a:t> Møller:</a:t>
            </a:r>
          </a:p>
        </p:txBody>
      </p:sp>
      <p:pic>
        <p:nvPicPr>
          <p:cNvPr id="7" name="Pladsholder til indhold 6" descr="ørstrøm møll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4051" b="-34051"/>
          <a:stretch>
            <a:fillRect/>
          </a:stretch>
        </p:blipFill>
        <p:spPr>
          <a:xfrm>
            <a:off x="1299794" y="953304"/>
            <a:ext cx="3554850" cy="3983836"/>
          </a:xfrm>
        </p:spPr>
      </p:pic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>
          <a:xfrm>
            <a:off x="3737344" y="1804658"/>
            <a:ext cx="410686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a-DK" dirty="0"/>
              <a:t>	The </a:t>
            </a:r>
            <a:r>
              <a:rPr lang="da-DK" dirty="0" err="1"/>
              <a:t>economic</a:t>
            </a:r>
            <a:r>
              <a:rPr lang="da-DK" dirty="0"/>
              <a:t> model with </a:t>
            </a:r>
            <a:r>
              <a:rPr lang="da-DK" dirty="0" err="1"/>
              <a:t>endless</a:t>
            </a:r>
            <a:r>
              <a:rPr lang="da-DK" dirty="0"/>
              <a:t> </a:t>
            </a:r>
            <a:r>
              <a:rPr lang="da-DK" dirty="0" err="1"/>
              <a:t>growth</a:t>
            </a:r>
            <a:r>
              <a:rPr lang="da-DK" dirty="0"/>
              <a:t> 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no</a:t>
            </a:r>
            <a:r>
              <a:rPr lang="da-DK" dirty="0"/>
              <a:t> longer </a:t>
            </a:r>
            <a:r>
              <a:rPr lang="da-DK" dirty="0" err="1"/>
              <a:t>work</a:t>
            </a:r>
            <a:endParaRPr lang="da-DK" dirty="0"/>
          </a:p>
          <a:p>
            <a:endParaRPr lang="da-DK" dirty="0"/>
          </a:p>
          <a:p>
            <a:pPr>
              <a:buNone/>
            </a:pPr>
            <a:r>
              <a:rPr lang="da-DK" dirty="0"/>
              <a:t>	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moving</a:t>
            </a:r>
            <a:r>
              <a:rPr lang="da-DK" dirty="0"/>
              <a:t> from </a:t>
            </a:r>
            <a:r>
              <a:rPr lang="da-DK" dirty="0" err="1"/>
              <a:t>mass</a:t>
            </a:r>
            <a:r>
              <a:rPr lang="da-DK" dirty="0"/>
              <a:t> </a:t>
            </a:r>
            <a:r>
              <a:rPr lang="da-DK" dirty="0" err="1"/>
              <a:t>consumption</a:t>
            </a:r>
            <a:r>
              <a:rPr lang="da-DK" dirty="0"/>
              <a:t> to </a:t>
            </a:r>
            <a:r>
              <a:rPr lang="da-DK" dirty="0" err="1"/>
              <a:t>economic</a:t>
            </a:r>
            <a:r>
              <a:rPr lang="da-DK" dirty="0"/>
              <a:t> </a:t>
            </a:r>
            <a:r>
              <a:rPr lang="da-DK" dirty="0" err="1"/>
              <a:t>scarsity</a:t>
            </a:r>
            <a:endParaRPr lang="da-DK" dirty="0"/>
          </a:p>
          <a:p>
            <a:endParaRPr lang="da-DK" dirty="0"/>
          </a:p>
          <a:p>
            <a:pPr>
              <a:buNone/>
            </a:pPr>
            <a:r>
              <a:rPr lang="da-DK" dirty="0"/>
              <a:t>	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moving</a:t>
            </a:r>
            <a:r>
              <a:rPr lang="da-DK" dirty="0"/>
              <a:t> </a:t>
            </a:r>
            <a:r>
              <a:rPr lang="da-DK" dirty="0" err="1"/>
              <a:t>toward</a:t>
            </a:r>
            <a:r>
              <a:rPr lang="da-DK" dirty="0"/>
              <a:t> </a:t>
            </a:r>
            <a:r>
              <a:rPr lang="da-DK" dirty="0" err="1"/>
              <a:t>knowledge</a:t>
            </a:r>
            <a:r>
              <a:rPr lang="da-DK" dirty="0"/>
              <a:t> </a:t>
            </a:r>
            <a:r>
              <a:rPr lang="da-DK" dirty="0" err="1"/>
              <a:t>economy</a:t>
            </a:r>
            <a:r>
              <a:rPr lang="da-DK" dirty="0"/>
              <a:t>, </a:t>
            </a:r>
            <a:r>
              <a:rPr lang="da-DK" dirty="0" err="1"/>
              <a:t>sharing</a:t>
            </a:r>
            <a:r>
              <a:rPr lang="da-DK" dirty="0"/>
              <a:t> </a:t>
            </a:r>
            <a:r>
              <a:rPr lang="da-DK" dirty="0" err="1"/>
              <a:t>economy</a:t>
            </a:r>
            <a:r>
              <a:rPr lang="da-DK" dirty="0"/>
              <a:t>, </a:t>
            </a:r>
            <a:r>
              <a:rPr lang="da-DK" dirty="0" err="1"/>
              <a:t>voluntary</a:t>
            </a:r>
            <a:r>
              <a:rPr lang="da-DK" dirty="0"/>
              <a:t> </a:t>
            </a:r>
            <a:r>
              <a:rPr lang="da-DK" dirty="0" err="1"/>
              <a:t>economy</a:t>
            </a:r>
            <a:r>
              <a:rPr lang="da-DK" dirty="0"/>
              <a:t> – </a:t>
            </a:r>
            <a:r>
              <a:rPr lang="da-DK" dirty="0" err="1"/>
              <a:t>which</a:t>
            </a:r>
            <a:r>
              <a:rPr lang="da-DK" dirty="0"/>
              <a:t> the computer models </a:t>
            </a:r>
            <a:r>
              <a:rPr lang="da-DK" dirty="0" err="1"/>
              <a:t>cannot</a:t>
            </a:r>
            <a:r>
              <a:rPr lang="da-DK" dirty="0"/>
              <a:t> handle</a:t>
            </a:r>
          </a:p>
        </p:txBody>
      </p:sp>
    </p:spTree>
    <p:extLst>
      <p:ext uri="{BB962C8B-B14F-4D97-AF65-F5344CB8AC3E}">
        <p14:creationId xmlns:p14="http://schemas.microsoft.com/office/powerpoint/2010/main" val="2124168083"/>
      </p:ext>
    </p:extLst>
  </p:cSld>
  <p:clrMapOvr>
    <a:masterClrMapping/>
  </p:clrMapOvr>
  <p:transition spd="slow">
    <p:cover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05000" y="609600"/>
            <a:ext cx="5939206" cy="1277923"/>
          </a:xfrm>
        </p:spPr>
        <p:txBody>
          <a:bodyPr/>
          <a:lstStyle/>
          <a:p>
            <a:pPr algn="ctr"/>
            <a:r>
              <a:rPr lang="da-DK" dirty="0" err="1"/>
              <a:t>Signs</a:t>
            </a:r>
            <a:r>
              <a:rPr lang="da-DK" dirty="0"/>
              <a:t> of </a:t>
            </a:r>
            <a:r>
              <a:rPr lang="da-DK" dirty="0" err="1"/>
              <a:t>climate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BE40DA-C476-6B4C-A28F-6293B48A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957136"/>
            <a:ext cx="411902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F8F2F-ADBE-9F49-B3EF-44233180B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57" y="1365250"/>
            <a:ext cx="3645545" cy="2427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53EF4-87EF-B245-BF9C-50E362608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20" y="4114800"/>
            <a:ext cx="3785309" cy="242787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AD8D893-E27C-8E41-A24E-81DBA238D3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115666" y="1515729"/>
            <a:ext cx="2859088" cy="24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41733"/>
      </p:ext>
    </p:extLst>
  </p:cSld>
  <p:clrMapOvr>
    <a:masterClrMapping/>
  </p:clrMapOvr>
  <p:transition spd="slow"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AF7AE-8F05-D547-97BC-5320D5CAF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458F3-AEBD-F84C-A943-CE98F1573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447800"/>
            <a:ext cx="7071360" cy="441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65659B-6822-EA4F-B2F8-6DA32FB50D62}"/>
              </a:ext>
            </a:extLst>
          </p:cNvPr>
          <p:cNvSpPr/>
          <p:nvPr/>
        </p:nvSpPr>
        <p:spPr>
          <a:xfrm>
            <a:off x="2590800" y="586740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climate.nasa.gov</a:t>
            </a:r>
            <a:r>
              <a:rPr lang="en-US" dirty="0"/>
              <a:t>/evidence/</a:t>
            </a:r>
          </a:p>
        </p:txBody>
      </p:sp>
    </p:spTree>
    <p:extLst>
      <p:ext uri="{BB962C8B-B14F-4D97-AF65-F5344CB8AC3E}">
        <p14:creationId xmlns:p14="http://schemas.microsoft.com/office/powerpoint/2010/main" val="502025467"/>
      </p:ext>
    </p:extLst>
  </p:cSld>
  <p:clrMapOvr>
    <a:masterClrMapping/>
  </p:clrMapOvr>
  <p:transition spd="slow"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40923-169E-3645-B83A-7414923F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12BB-313B-324E-BBD8-D94316127A12}" type="datetime1">
              <a:rPr lang="en-GB" smtClean="0"/>
              <a:t>02/12/2022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7FAEB-D3F3-0C4A-9D74-CA95C6D7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31" y="762000"/>
            <a:ext cx="72405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0550"/>
      </p:ext>
    </p:extLst>
  </p:cSld>
  <p:clrMapOvr>
    <a:masterClrMapping/>
  </p:clrMapOvr>
  <p:transition spd="slow">
    <p:cover dir="l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{32183DD5-2F45-A645-BAB1-BDA75E370ADF}tf16401378</Template>
  <TotalTime>14273</TotalTime>
  <Words>632</Words>
  <Application>Microsoft Office PowerPoint</Application>
  <PresentationFormat>Näytössä katseltava diaesitys (4:3)</PresentationFormat>
  <Paragraphs>101</Paragraphs>
  <Slides>27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3" baseType="lpstr">
      <vt:lpstr>Arial</vt:lpstr>
      <vt:lpstr>Calibri</vt:lpstr>
      <vt:lpstr>MS Shell Dlg 2</vt:lpstr>
      <vt:lpstr>Wingdings</vt:lpstr>
      <vt:lpstr>Wingdings 3</vt:lpstr>
      <vt:lpstr>Madison</vt:lpstr>
      <vt:lpstr> Glocal Climate Workshop  Garba Diallo, Crossing Borders  2022               Crossing Borders 2022      02/12/2022 Garba Diallo</vt:lpstr>
      <vt:lpstr>Key reflection points </vt:lpstr>
      <vt:lpstr>The problem</vt:lpstr>
      <vt:lpstr>The roots of the problem</vt:lpstr>
      <vt:lpstr>Why is the growth collapsing ?</vt:lpstr>
      <vt:lpstr>Jørgen Ørstrøm Møller:</vt:lpstr>
      <vt:lpstr>Signs of climate change </vt:lpstr>
      <vt:lpstr>PowerPoint-esitys</vt:lpstr>
      <vt:lpstr>PowerPoint-esitys</vt:lpstr>
      <vt:lpstr> The causes of Climate Change Global greenhouse gas emissions by country and economic sector   </vt:lpstr>
      <vt:lpstr>Climate justice, rich nations contribute with 70% of C02</vt:lpstr>
      <vt:lpstr>http://www.ecoequity.org</vt:lpstr>
      <vt:lpstr>The new climate movements</vt:lpstr>
      <vt:lpstr>Why are people protesting from Algeria, Chile, India, Iraq to Lebanon to Sudan </vt:lpstr>
      <vt:lpstr>PowerPoint-esitys</vt:lpstr>
      <vt:lpstr>Enough is becoming enough</vt:lpstr>
      <vt:lpstr>Climate Justice</vt:lpstr>
      <vt:lpstr>The good news</vt:lpstr>
      <vt:lpstr>The way forward:  Elinor Ostrom Polycentric approach </vt:lpstr>
      <vt:lpstr>The first transition town: Totnes 2006</vt:lpstr>
      <vt:lpstr>The transition now is spreading</vt:lpstr>
      <vt:lpstr>Globally there are more than  1.100 cities and projects </vt:lpstr>
      <vt:lpstr>The reconnection</vt:lpstr>
      <vt:lpstr>Vision of </vt:lpstr>
      <vt:lpstr>PowerPoint-esitys</vt:lpstr>
      <vt:lpstr>The great turning point by Joanna Macy: </vt:lpstr>
      <vt:lpstr>Thank you for your attention :-)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 Global Studies 2013 The environmental  dimension  Garba Diallo</dc:title>
  <dc:creator>Garba Diallo</dc:creator>
  <cp:lastModifiedBy>Laura Maria Rajala</cp:lastModifiedBy>
  <cp:revision>107</cp:revision>
  <cp:lastPrinted>2015-03-09T08:46:07Z</cp:lastPrinted>
  <dcterms:created xsi:type="dcterms:W3CDTF">2013-04-03T05:43:17Z</dcterms:created>
  <dcterms:modified xsi:type="dcterms:W3CDTF">2022-12-02T11:24:24Z</dcterms:modified>
</cp:coreProperties>
</file>